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Playfair Displ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65907D-AABC-4AC3-8D2B-50B4F1533FEF}">
  <a:tblStyle styleId="{E665907D-AABC-4AC3-8D2B-50B4F1533FE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PlayfairDisplay-italic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PlayfairDispl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cc109e17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acc109e1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cc109e1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cc109e1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cc109e1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acc109e1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cc109e17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cc109e17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48fe1be0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48fe1be0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cc109e1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cc109e1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b48fe1be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b48fe1be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cc109e17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cc109e17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cc109e17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cc109e17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ac943ce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ac943ce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cc109e17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cc109e17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cc109e17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cc109e17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super accurate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cc109e1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cc109e1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cc109e1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cc109e1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Questions thrown out if all or none of the writers can answer a question, leads to a narrow range of difficulty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b0db74969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b0db7496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b0db7496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b0db7496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J-Archive - Question bank made by fans and old contestants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JSON file found on Kaggle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cc109e17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cc109e17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Average word count - increase by both value and round, large increase in Final Jeopardy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Average Word Length - Same except final jeopardy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cc109e17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acc109e17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Italicized</a:t>
            </a:r>
            <a:r>
              <a:rPr lang="en"/>
              <a:t> - 10+ categories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 - 2 or less categories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b0db74969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b0db7496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Jeopardy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771778" y="3211497"/>
            <a:ext cx="36006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595">
                <a:latin typeface="Roboto"/>
                <a:ea typeface="Roboto"/>
                <a:cs typeface="Roboto"/>
                <a:sym typeface="Roboto"/>
              </a:rPr>
              <a:t>Seth Singson-Robbins</a:t>
            </a:r>
            <a:endParaRPr sz="159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595">
                <a:latin typeface="Roboto"/>
                <a:ea typeface="Roboto"/>
                <a:cs typeface="Roboto"/>
                <a:sym typeface="Roboto"/>
              </a:rPr>
              <a:t>MS of Data Science </a:t>
            </a:r>
            <a:endParaRPr sz="159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595">
                <a:latin typeface="Roboto"/>
                <a:ea typeface="Roboto"/>
                <a:cs typeface="Roboto"/>
                <a:sym typeface="Roboto"/>
              </a:rPr>
              <a:t>Fordham University</a:t>
            </a:r>
            <a:endParaRPr sz="159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595">
                <a:latin typeface="Roboto"/>
                <a:ea typeface="Roboto"/>
                <a:cs typeface="Roboto"/>
                <a:sym typeface="Roboto"/>
              </a:rPr>
              <a:t>NLP Final Project</a:t>
            </a:r>
            <a:endParaRPr sz="159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595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862" y="1354300"/>
            <a:ext cx="3120425" cy="17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956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Value processing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Value by year regulation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Dollar Signs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Category Array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Text 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Contractions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Stop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Picture/Video Links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Problem and Solution concatenation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Tokenization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Padding 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375" y="1751563"/>
            <a:ext cx="5024275" cy="22182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22"/>
          <p:cNvSpPr txBox="1"/>
          <p:nvPr/>
        </p:nvSpPr>
        <p:spPr>
          <a:xfrm>
            <a:off x="3628025" y="159225"/>
            <a:ext cx="55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TfIdf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Model that creates array based on how often word occurs based on other texts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Top 1000 most important words for modeling included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Glove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Count based model from Google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50 values per word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Word2Vec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Co-</a:t>
            </a:r>
            <a:r>
              <a:rPr lang="en"/>
              <a:t>occurrence</a:t>
            </a:r>
            <a:r>
              <a:rPr lang="en"/>
              <a:t> based  embedding model by Stanford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100 values per word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BERT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Transformer Bidirectional Model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Small BERT</a:t>
            </a:r>
            <a:endParaRPr sz="1800"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4 Layers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128 Values Per Text 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Transforms the data into an array before putting into other models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hyperparameters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Neural Networks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Simple Neural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Recurrent Neural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Convolutional Neural Network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Hyperparameters: Epochs, Hidden Layers, Dropout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 Machine Learning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Logistic Regression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Hyperparameters: C, Solver, Penalty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Naive Bayes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Hyperparameters: fit prior, alpha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Results by Model</a:t>
            </a:r>
            <a:endParaRPr/>
          </a:p>
        </p:txBody>
      </p:sp>
      <p:graphicFrame>
        <p:nvGraphicFramePr>
          <p:cNvPr id="138" name="Google Shape;138;p25"/>
          <p:cNvGraphicFramePr/>
          <p:nvPr/>
        </p:nvGraphicFramePr>
        <p:xfrm>
          <a:off x="872825" y="155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{E665907D-AABC-4AC3-8D2B-50B4F1533FEF}</a:tableStyleId>
              </a:tblPr>
              <a:tblGrid>
                <a:gridCol w="2061950"/>
                <a:gridCol w="1294050"/>
                <a:gridCol w="1294050"/>
                <a:gridCol w="1294050"/>
                <a:gridCol w="1294050"/>
              </a:tblGrid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GloVe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Word2Vec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BERT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TdIdf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46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Typical NN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14.2%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13.9%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13.7%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13.0%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RNN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15.5%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14.8%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13.0%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NA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13.8%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13.1%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13.7%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12.8%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11.4%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12.0%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12.2%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12.4%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NB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13.3%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13.0%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12.3%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13.4%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9" name="Google Shape;139;p25"/>
          <p:cNvSpPr/>
          <p:nvPr/>
        </p:nvSpPr>
        <p:spPr>
          <a:xfrm>
            <a:off x="3082125" y="2433850"/>
            <a:ext cx="978000" cy="5574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46225" y="374100"/>
            <a:ext cx="8520600" cy="43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Results Analysis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Performance Breakdown</a:t>
            </a:r>
            <a:endParaRPr/>
          </a:p>
        </p:txBody>
      </p:sp>
      <p:graphicFrame>
        <p:nvGraphicFramePr>
          <p:cNvPr id="150" name="Google Shape;150;p27"/>
          <p:cNvGraphicFramePr/>
          <p:nvPr/>
        </p:nvGraphicFramePr>
        <p:xfrm>
          <a:off x="4828350" y="113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{E665907D-AABC-4AC3-8D2B-50B4F1533FEF}</a:tableStyleId>
              </a:tblPr>
              <a:tblGrid>
                <a:gridCol w="1699600"/>
                <a:gridCol w="1078300"/>
                <a:gridCol w="897025"/>
              </a:tblGrid>
              <a:tr h="261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Precision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Recall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Jeopardy! $100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121"/>
                          </a:solidFill>
                        </a:rPr>
                        <a:t>16%</a:t>
                      </a:r>
                      <a:endParaRPr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44%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Jeopardy! $200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Jeopardy! $300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Jeopardy! $400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Jeopardy! $500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Double Jeopardy! $200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Double Jeopardy! $400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Double Jeopardy! $600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Double Jeopardy! $800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Double Jeopardy! $1000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Final Jeopardy!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1" name="Google Shape;151;p27"/>
          <p:cNvSpPr txBox="1"/>
          <p:nvPr/>
        </p:nvSpPr>
        <p:spPr>
          <a:xfrm>
            <a:off x="401775" y="1136075"/>
            <a:ext cx="38961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968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Accuracy on the test data was 15.2%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196850" lvl="1" marL="6286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47% higher than picking most common category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19685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Best recall was Jeopardy! $100 and Double Jeopardy! $200.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196850" lvl="0" marL="3429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Low precision across the board so a lot of incorrect categorizing across the board.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 Loss - Overfitting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440" y="1502900"/>
            <a:ext cx="4198285" cy="2715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02900"/>
            <a:ext cx="4111392" cy="2715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391350"/>
            <a:ext cx="85206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By Year				Solutions Removed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		From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50" y="1573650"/>
            <a:ext cx="3856600" cy="2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700" y="1573638"/>
            <a:ext cx="4314126" cy="27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accuracy was pretty low for this model but some patterns do emerge.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Accuracy of valuation by the head writer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Recommendations on next steps or other models: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 Research: Interview the writing team and head writer in how they actually determine what the value of a question is.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Other categorizations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Ordinal</a:t>
            </a:r>
            <a:r>
              <a:rPr lang="en"/>
              <a:t> placement of these models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Round Only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Values only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 by category: Cluster categories and have separate model for each </a:t>
            </a:r>
            <a:r>
              <a:rPr lang="en"/>
              <a:t>category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Rajarshi Ghoshal (Kaggle)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Did a prediction model with just what round they are in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random forests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Awisk (Medium)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Predict ordinal level within category (0 for $100, 4 for $500)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25% improvement at 25% accuracy (20% random guessing)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Michael Bartee (Github)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Similar to our study but with extra information like category topic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15.6%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Did high vs low values ($1200 cut off between levels)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67% accuracy, 15% recall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going to cover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373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Jeopardy?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Exploration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Preprocessing and Modeling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Results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Conclusion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750" y="1224113"/>
            <a:ext cx="4791600" cy="26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Doubles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100"/>
            <a:ext cx="4185526" cy="25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325" y="2036675"/>
            <a:ext cx="4055970" cy="25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Jeopardy? 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History of the Game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Started on 1964, weeknights on primetime TV since 1984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25 Countries have their own versions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34 Emmys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Gameplay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3 Rounds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Jeopardy! - 6 categories with 5 questions </a:t>
            </a:r>
            <a:r>
              <a:rPr lang="en"/>
              <a:t>each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Double Jeopardy - same but values are doubled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Final Jeopardy - Own Wagers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Daily Doubles - wagers in middle of game, not known until tile picked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Tiles have the answer, you respond in the form of a question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For this analysis, ‘answers’ will be called the problem, ‘questions’ will be called the solution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700" y="1574225"/>
            <a:ext cx="4267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Jeopardy questions created? 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386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14,030 Questions a Year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8 Writers and 7 Researchers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Writers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Write up the questions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Head writer picks which ones to use and orders them easiest to hardest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Researchers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Check if accurate 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831" y="1413050"/>
            <a:ext cx="4565226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46225" y="374100"/>
            <a:ext cx="8520600" cy="43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Data Exploration</a:t>
            </a: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Jeopardy Dataset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50" y="1374788"/>
            <a:ext cx="3298676" cy="239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551" y="1374313"/>
            <a:ext cx="5128275" cy="239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Based Information</a:t>
            </a:r>
            <a:endParaRPr/>
          </a:p>
        </p:txBody>
      </p:sp>
      <p:pic>
        <p:nvPicPr>
          <p:cNvPr id="100" name="Google Shape;100;p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24" y="1134050"/>
            <a:ext cx="4625499" cy="333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050" y="1134050"/>
            <a:ext cx="4267200" cy="3072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Words</a:t>
            </a:r>
            <a:endParaRPr/>
          </a:p>
        </p:txBody>
      </p:sp>
      <p:graphicFrame>
        <p:nvGraphicFramePr>
          <p:cNvPr id="107" name="Google Shape;107;p20"/>
          <p:cNvGraphicFramePr/>
          <p:nvPr/>
        </p:nvGraphicFramePr>
        <p:xfrm>
          <a:off x="619188" y="140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{E665907D-AABC-4AC3-8D2B-50B4F1533FEF}</a:tableStyleId>
              </a:tblPr>
              <a:tblGrid>
                <a:gridCol w="901575"/>
                <a:gridCol w="660550"/>
                <a:gridCol w="613475"/>
                <a:gridCol w="564100"/>
                <a:gridCol w="539725"/>
                <a:gridCol w="614250"/>
                <a:gridCol w="682550"/>
                <a:gridCol w="680200"/>
                <a:gridCol w="687625"/>
                <a:gridCol w="730325"/>
                <a:gridCol w="656750"/>
                <a:gridCol w="574500"/>
              </a:tblGrid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Words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J! 100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J! 200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J! 300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J! 400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J! 500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DJ! 200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DJ! 400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DJ! 600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DJ! 800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DJ! 1000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FJ!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clue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clue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u.s.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seen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country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called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u.s.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crew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film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crew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world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called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film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46225" y="374100"/>
            <a:ext cx="8520600" cy="43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Preprocessing and Modeling 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